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0" r:id="rId2"/>
    <p:sldId id="264" r:id="rId3"/>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70" d="100"/>
          <a:sy n="70" d="100"/>
        </p:scale>
        <p:origin x="13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stacked"/>
        <c:varyColors val="0"/>
        <c:ser>
          <c:idx val="0"/>
          <c:order val="0"/>
          <c:tx>
            <c:strRef>
              <c:f>Sheet1!$C$3</c:f>
              <c:strCache>
                <c:ptCount val="1"/>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Sheet1!$B$4:$B$5</c:f>
              <c:strCache>
                <c:ptCount val="2"/>
                <c:pt idx="0">
                  <c:v>Before</c:v>
                </c:pt>
                <c:pt idx="1">
                  <c:v>After</c:v>
                </c:pt>
              </c:strCache>
            </c:strRef>
          </c:cat>
          <c:val>
            <c:numRef>
              <c:f>Sheet1!$C$4:$C$5</c:f>
              <c:numCache>
                <c:formatCode>General</c:formatCode>
                <c:ptCount val="2"/>
                <c:pt idx="0">
                  <c:v>168</c:v>
                </c:pt>
                <c:pt idx="1">
                  <c:v>0</c:v>
                </c:pt>
              </c:numCache>
            </c:numRef>
          </c:val>
        </c:ser>
        <c:dLbls>
          <c:showLegendKey val="0"/>
          <c:showVal val="0"/>
          <c:showCatName val="0"/>
          <c:showSerName val="0"/>
          <c:showPercent val="0"/>
          <c:showBubbleSize val="0"/>
        </c:dLbls>
        <c:gapWidth val="150"/>
        <c:overlap val="100"/>
        <c:axId val="460176840"/>
        <c:axId val="460181152"/>
      </c:barChart>
      <c:catAx>
        <c:axId val="460176840"/>
        <c:scaling>
          <c:orientation val="minMax"/>
        </c:scaling>
        <c:delete val="0"/>
        <c:axPos val="b"/>
        <c:numFmt formatCode="General" sourceLinked="0"/>
        <c:majorTickMark val="out"/>
        <c:minorTickMark val="none"/>
        <c:tickLblPos val="nextTo"/>
        <c:crossAx val="460181152"/>
        <c:crosses val="autoZero"/>
        <c:auto val="1"/>
        <c:lblAlgn val="ctr"/>
        <c:lblOffset val="100"/>
        <c:noMultiLvlLbl val="0"/>
      </c:catAx>
      <c:valAx>
        <c:axId val="460181152"/>
        <c:scaling>
          <c:orientation val="minMax"/>
        </c:scaling>
        <c:delete val="0"/>
        <c:axPos val="l"/>
        <c:majorGridlines/>
        <c:numFmt formatCode="General" sourceLinked="1"/>
        <c:majorTickMark val="out"/>
        <c:minorTickMark val="none"/>
        <c:tickLblPos val="nextTo"/>
        <c:crossAx val="460176840"/>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0.30372</cdr:x>
      <cdr:y>0.0418</cdr:y>
    </cdr:from>
    <cdr:to>
      <cdr:x>0.88514</cdr:x>
      <cdr:y>0.19657</cdr:y>
    </cdr:to>
    <cdr:sp macro="" textlink="">
      <cdr:nvSpPr>
        <cdr:cNvPr id="2" name="TextBox 1"/>
        <cdr:cNvSpPr txBox="1"/>
      </cdr:nvSpPr>
      <cdr:spPr>
        <a:xfrm xmlns:a="http://schemas.openxmlformats.org/drawingml/2006/main">
          <a:off x="856298" y="61914"/>
          <a:ext cx="1639252" cy="22923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t>A202 Body Rejection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17-06-2017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77925" y="1233488"/>
            <a:ext cx="4441825" cy="3332162"/>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5D75774-6DCE-48A1-B5C1-987024610C0F}"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178872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6/17/2017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605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dirty="0">
                <a:solidFill>
                  <a:srgbClr val="0033CC"/>
                </a:solidFill>
                <a:latin typeface="Calibri" pitchFamily="34" charset="0"/>
                <a:cs typeface="Calibri" pitchFamily="34" charset="0"/>
              </a:rPr>
              <a:t>:- </a:t>
            </a:r>
            <a:r>
              <a:rPr lang="en-US" sz="1050" dirty="0">
                <a:latin typeface="Calibri" pitchFamily="34" charset="0"/>
              </a:rPr>
              <a:t>. Use nylon pad for End of Face. </a:t>
            </a: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NO :- </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a:t>
            </a:r>
            <a:r>
              <a:rPr lang="en-US" sz="1050" b="1" dirty="0">
                <a:solidFill>
                  <a:prstClr val="black"/>
                </a:solidFill>
                <a:latin typeface="Calibri" pitchFamily="34" charset="0"/>
                <a:cs typeface="Calibri" pitchFamily="34" charset="0"/>
              </a:rPr>
              <a:t>  Oil Pump</a:t>
            </a:r>
            <a:r>
              <a:rPr lang="en-US" sz="1050" dirty="0">
                <a:solidFill>
                  <a:prstClr val="black"/>
                </a:solidFill>
                <a:latin typeface="Calibri" pitchFamily="34" charset="0"/>
                <a:cs typeface="Calibri" pitchFamily="34" charset="0"/>
              </a:rPr>
              <a:t> </a:t>
            </a: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 </a:t>
            </a:r>
            <a:r>
              <a:rPr lang="en-US" sz="1050" dirty="0">
                <a:solidFill>
                  <a:prstClr val="black"/>
                </a:solidFill>
                <a:latin typeface="Calibri" pitchFamily="34" charset="0"/>
                <a:cs typeface="Calibri" pitchFamily="34" charset="0"/>
              </a:rPr>
              <a:t>A202b </a:t>
            </a: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a:solidFill>
                  <a:prstClr val="black"/>
                </a:solidFill>
                <a:latin typeface="Calibri" pitchFamily="34" charset="0"/>
                <a:cs typeface="Calibri" pitchFamily="34" charset="0"/>
              </a:rPr>
              <a:t>Br. Machine</a:t>
            </a: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prstClr val="black"/>
                </a:solidFill>
                <a:latin typeface="Calibri" pitchFamily="34" charset="0"/>
                <a:cs typeface="Calibri" pitchFamily="34" charset="0"/>
              </a:rPr>
              <a:t>:-  Machining.</a:t>
            </a: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2067"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a:cs typeface="Calibri"/>
              </a:rPr>
              <a:t>KAIZEN  IDEA SHEET</a:t>
            </a:r>
          </a:p>
        </p:txBody>
      </p:sp>
      <p:sp>
        <p:nvSpPr>
          <p:cNvPr id="6165" name="Rectangle 17"/>
          <p:cNvSpPr>
            <a:spLocks noChangeArrowheads="1"/>
          </p:cNvSpPr>
          <p:nvPr/>
        </p:nvSpPr>
        <p:spPr bwMode="auto">
          <a:xfrm>
            <a:off x="5108575" y="152400"/>
            <a:ext cx="304800" cy="152400"/>
          </a:xfrm>
          <a:prstGeom prst="rect">
            <a:avLst/>
          </a:prstGeom>
          <a:solidFill>
            <a:srgbClr val="009900"/>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9900"/>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A,B,C</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rPr>
              <a:t>KAIZEN THEME </a:t>
            </a:r>
            <a:r>
              <a:rPr lang="en-US" altLang="en-US" sz="900" b="1" dirty="0">
                <a:solidFill>
                  <a:srgbClr val="0000CC"/>
                </a:solidFill>
                <a:latin typeface="Calibri" pitchFamily="34" charset="0"/>
              </a:rPr>
              <a:t>:  </a:t>
            </a:r>
            <a:r>
              <a:rPr lang="en-US" altLang="en-US" sz="1050" dirty="0">
                <a:latin typeface="Calibri" pitchFamily="34" charset="0"/>
              </a:rPr>
              <a:t>To Eliminate </a:t>
            </a:r>
            <a:r>
              <a:rPr lang="en-US" altLang="en-US" sz="1050" dirty="0" smtClean="0">
                <a:latin typeface="Calibri" pitchFamily="34" charset="0"/>
              </a:rPr>
              <a:t>Rejection At Face Damage Rejection.</a:t>
            </a:r>
            <a:endParaRPr lang="en-US" altLang="en-US" sz="1050" dirty="0">
              <a:latin typeface="Calibri" pitchFamily="34" charset="0"/>
            </a:endParaRPr>
          </a:p>
          <a:p>
            <a:pPr>
              <a:defRPr/>
            </a:pPr>
            <a:endParaRPr lang="en-US" altLang="en-US" sz="1050" dirty="0">
              <a:latin typeface="Calibri" pitchFamily="34" charset="0"/>
            </a:endParaRPr>
          </a:p>
          <a:p>
            <a:pPr>
              <a:defRPr/>
            </a:pPr>
            <a:endParaRPr lang="en-US" altLang="en-US" sz="1050" dirty="0">
              <a:latin typeface="Calibri" pitchFamily="34" charset="0"/>
            </a:endParaRPr>
          </a:p>
          <a:p>
            <a:pPr>
              <a:defRPr/>
            </a:pPr>
            <a:r>
              <a:rPr lang="en-US" altLang="en-US" sz="1050" dirty="0">
                <a:latin typeface="Calibri" pitchFamily="34" charset="0"/>
              </a:rPr>
              <a:t> </a:t>
            </a:r>
          </a:p>
        </p:txBody>
      </p:sp>
      <p:sp>
        <p:nvSpPr>
          <p:cNvPr id="1068" name="Rectangle 41"/>
          <p:cNvSpPr>
            <a:spLocks noChangeArrowheads="1"/>
          </p:cNvSpPr>
          <p:nvPr/>
        </p:nvSpPr>
        <p:spPr bwMode="auto">
          <a:xfrm>
            <a:off x="161925" y="1219200"/>
            <a:ext cx="3025775" cy="803275"/>
          </a:xfrm>
          <a:prstGeom prst="rect">
            <a:avLst/>
          </a:prstGeom>
          <a:noFill/>
          <a:ln w="9525">
            <a:solidFill>
              <a:schemeClr val="tx1"/>
            </a:solidFill>
            <a:miter lim="800000"/>
            <a:headEnd/>
            <a:tailEnd/>
          </a:ln>
        </p:spPr>
        <p:txBody>
          <a:bodyPr anchor="ctr"/>
          <a:lstStyle/>
          <a:p>
            <a:pPr>
              <a:defRPr/>
            </a:pPr>
            <a:endParaRPr lang="en-US" altLang="en-US" sz="1050" b="1" dirty="0">
              <a:solidFill>
                <a:srgbClr val="0033CC"/>
              </a:solidFill>
              <a:latin typeface="Calibri" pitchFamily="34" charset="0"/>
            </a:endParaRPr>
          </a:p>
          <a:p>
            <a:pPr>
              <a:defRPr/>
            </a:pPr>
            <a:endParaRPr lang="en-US" altLang="en-US" sz="1050" b="1" dirty="0">
              <a:solidFill>
                <a:srgbClr val="0033CC"/>
              </a:solidFill>
              <a:latin typeface="Calibri" pitchFamily="34" charset="0"/>
            </a:endParaRPr>
          </a:p>
          <a:p>
            <a:pPr>
              <a:defRPr/>
            </a:pPr>
            <a:r>
              <a:rPr lang="en-US" altLang="en-US" sz="1050" b="1" dirty="0">
                <a:solidFill>
                  <a:srgbClr val="0033CC"/>
                </a:solidFill>
                <a:latin typeface="Calibri" pitchFamily="34" charset="0"/>
              </a:rPr>
              <a:t>Problem / Present Status :-</a:t>
            </a:r>
          </a:p>
          <a:p>
            <a:pPr>
              <a:defRPr/>
            </a:pPr>
            <a:r>
              <a:rPr lang="en-US" altLang="en-US" sz="1050" dirty="0">
                <a:latin typeface="Calibri" pitchFamily="34" charset="0"/>
              </a:rPr>
              <a:t>In Present Process A202B  Machining High Rejection for Face Damage  during Machining.</a:t>
            </a:r>
            <a:endParaRPr lang="en-US" altLang="en-US" sz="1050" b="1" dirty="0">
              <a:solidFill>
                <a:srgbClr val="0033CC"/>
              </a:solidFill>
              <a:latin typeface="Calibri" pitchFamily="34" charset="0"/>
            </a:endParaRPr>
          </a:p>
          <a:p>
            <a:pPr>
              <a:defRPr/>
            </a:pPr>
            <a:endParaRPr lang="en-US" altLang="en-US" sz="1050" b="1" dirty="0">
              <a:solidFill>
                <a:srgbClr val="0033CC"/>
              </a:solidFill>
              <a:latin typeface="Calibri" pitchFamily="34" charset="0"/>
            </a:endParaRPr>
          </a:p>
          <a:p>
            <a:pPr>
              <a:defRPr/>
            </a:pPr>
            <a:endParaRPr lang="en-US" altLang="en-US" sz="1200" dirty="0">
              <a:latin typeface="Calibri" pitchFamily="34" charset="0"/>
            </a:endParaRPr>
          </a:p>
        </p:txBody>
      </p:sp>
      <p:sp>
        <p:nvSpPr>
          <p:cNvPr id="8236" name="Rectangle 43"/>
          <p:cNvSpPr>
            <a:spLocks noChangeArrowheads="1"/>
          </p:cNvSpPr>
          <p:nvPr/>
        </p:nvSpPr>
        <p:spPr bwMode="auto">
          <a:xfrm>
            <a:off x="3200400" y="1143000"/>
            <a:ext cx="3273425" cy="274320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 </a:t>
            </a:r>
            <a:r>
              <a:rPr lang="en-US" sz="1050" b="1" dirty="0">
                <a:latin typeface="Calibri" pitchFamily="34" charset="0"/>
                <a:cs typeface="Calibri" pitchFamily="34" charset="0"/>
              </a:rPr>
              <a:t>:- </a:t>
            </a:r>
            <a:r>
              <a:rPr lang="en-US" sz="1050" dirty="0">
                <a:latin typeface="Calibri" pitchFamily="34" charset="0"/>
              </a:rPr>
              <a:t>Use nylon pad for End of Face metal clamp .</a:t>
            </a: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2096"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900">
                <a:solidFill>
                  <a:srgbClr val="000000"/>
                </a:solidFill>
                <a:latin typeface="Calibri" pitchFamily="34" charset="0"/>
                <a:cs typeface="Calibri" pitchFamily="34" charset="0"/>
              </a:rPr>
              <a:t>168nos</a:t>
            </a: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10.04.2017</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7526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04.05.2017</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8588" y="1905000"/>
            <a:ext cx="2513012" cy="609600"/>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MEMBERS  :</a:t>
            </a:r>
          </a:p>
          <a:p>
            <a:pPr>
              <a:defRPr/>
            </a:pPr>
            <a:r>
              <a:rPr lang="en-US" altLang="en-US" sz="1050" b="1" dirty="0" smtClean="0">
                <a:latin typeface="Calibri" pitchFamily="34" charset="0"/>
                <a:cs typeface="Calibri" pitchFamily="34" charset="0"/>
              </a:rPr>
              <a:t>Nilesh Khadke, </a:t>
            </a:r>
          </a:p>
          <a:p>
            <a:pPr>
              <a:defRPr/>
            </a:pPr>
            <a:r>
              <a:rPr lang="en-US" altLang="en-US" sz="1050" b="1" dirty="0" smtClean="0">
                <a:latin typeface="Calibri" pitchFamily="34" charset="0"/>
                <a:cs typeface="Calibri" pitchFamily="34" charset="0"/>
              </a:rPr>
              <a:t>Dilip Phapale, Sagar </a:t>
            </a:r>
            <a:r>
              <a:rPr lang="en-US" altLang="en-US" sz="1050" b="1" dirty="0" err="1" smtClean="0">
                <a:latin typeface="Calibri" pitchFamily="34" charset="0"/>
                <a:cs typeface="Calibri" pitchFamily="34" charset="0"/>
              </a:rPr>
              <a:t>Namekar</a:t>
            </a:r>
            <a:r>
              <a:rPr lang="en-US" altLang="en-US" sz="1050" b="1" dirty="0" smtClean="0">
                <a:latin typeface="Calibri" pitchFamily="34" charset="0"/>
                <a:cs typeface="Calibri" pitchFamily="34" charset="0"/>
              </a:rPr>
              <a:t>. </a:t>
            </a:r>
            <a:br>
              <a:rPr lang="en-US" altLang="en-US" sz="1050" b="1" dirty="0" smtClean="0">
                <a:latin typeface="Calibri" pitchFamily="34" charset="0"/>
                <a:cs typeface="Calibri" pitchFamily="34" charset="0"/>
              </a:rPr>
            </a:br>
            <a:endParaRPr lang="en-US" altLang="en-US" sz="1050" b="1" dirty="0">
              <a:latin typeface="Calibri" pitchFamily="34" charset="0"/>
              <a:cs typeface="Calibri" pitchFamily="34" charset="0"/>
            </a:endParaRPr>
          </a:p>
        </p:txBody>
      </p:sp>
      <p:sp>
        <p:nvSpPr>
          <p:cNvPr id="68" name="Rectangle 57"/>
          <p:cNvSpPr>
            <a:spLocks noChangeArrowheads="1"/>
          </p:cNvSpPr>
          <p:nvPr/>
        </p:nvSpPr>
        <p:spPr bwMode="auto">
          <a:xfrm>
            <a:off x="6478588" y="2738438"/>
            <a:ext cx="2513012" cy="538162"/>
          </a:xfrm>
          <a:prstGeom prst="rect">
            <a:avLst/>
          </a:prstGeom>
          <a:noFill/>
          <a:ln w="9525">
            <a:solidFill>
              <a:schemeClr val="tx1"/>
            </a:solidFill>
            <a:miter lim="800000"/>
            <a:headEnd/>
            <a:tailEnd/>
          </a:ln>
          <a:extLst/>
        </p:spPr>
        <p:txBody>
          <a:bodyPr/>
          <a:lstStyle/>
          <a:p>
            <a:pPr>
              <a:spcBef>
                <a:spcPct val="20000"/>
              </a:spcBef>
              <a:defRPr/>
            </a:pPr>
            <a:r>
              <a:rPr lang="en-US" altLang="en-US" sz="1050" b="1" dirty="0">
                <a:latin typeface="Calibri" pitchFamily="34" charset="0"/>
                <a:cs typeface="Calibri" pitchFamily="34" charset="0"/>
              </a:rPr>
              <a:t>Rejection cost Reduced.</a:t>
            </a: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46413" cy="230187"/>
          </a:xfrm>
          <a:prstGeom prst="rect">
            <a:avLst/>
          </a:prstGeom>
          <a:noFill/>
          <a:ln w="9525">
            <a:solidFill>
              <a:schemeClr val="tx1"/>
            </a:solidFill>
            <a:miter lim="800000"/>
            <a:headEnd/>
            <a:tailEnd/>
          </a:ln>
          <a:extLst/>
        </p:spPr>
        <p:txBody>
          <a:bodyPr wrap="none"/>
          <a:lstStyle/>
          <a:p>
            <a:pPr>
              <a:defRPr/>
            </a:pPr>
            <a:r>
              <a:rPr lang="en-US" altLang="en-US" sz="1050" dirty="0">
                <a:solidFill>
                  <a:srgbClr val="0000CC"/>
                </a:solidFill>
                <a:latin typeface="Calibri" pitchFamily="34" charset="0"/>
                <a:cs typeface="Calibri" pitchFamily="34" charset="0"/>
              </a:rPr>
              <a:t>MANAGER’S SIGN :-  </a:t>
            </a:r>
            <a:r>
              <a:rPr lang="en-US" altLang="en-US" sz="1050" dirty="0">
                <a:latin typeface="Calibri" pitchFamily="34" charset="0"/>
              </a:rPr>
              <a:t>D. Y. Pawar</a:t>
            </a:r>
          </a:p>
        </p:txBody>
      </p:sp>
      <p:sp>
        <p:nvSpPr>
          <p:cNvPr id="6202" name="Rectangle 60"/>
          <p:cNvSpPr>
            <a:spLocks noChangeArrowheads="1"/>
          </p:cNvSpPr>
          <p:nvPr/>
        </p:nvSpPr>
        <p:spPr bwMode="auto">
          <a:xfrm>
            <a:off x="152400" y="5791200"/>
            <a:ext cx="3057525"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a:latin typeface="Calibri" pitchFamily="34" charset="0"/>
                <a:cs typeface="Calibri" pitchFamily="34" charset="0"/>
              </a:rPr>
              <a:t>:-  Umesh Pimple</a:t>
            </a:r>
          </a:p>
          <a:p>
            <a:pPr>
              <a:defRPr/>
            </a:pP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3988" y="5562600"/>
            <a:ext cx="3046412"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b="1" dirty="0">
                <a:latin typeface="Calibri" pitchFamily="34" charset="0"/>
                <a:cs typeface="Calibri" pitchFamily="34" charset="0"/>
              </a:rPr>
              <a:t>04.05.2017</a:t>
            </a:r>
          </a:p>
        </p:txBody>
      </p:sp>
      <p:sp>
        <p:nvSpPr>
          <p:cNvPr id="1084" name="Rectangle 62"/>
          <p:cNvSpPr>
            <a:spLocks noChangeArrowheads="1"/>
          </p:cNvSpPr>
          <p:nvPr/>
        </p:nvSpPr>
        <p:spPr bwMode="auto">
          <a:xfrm>
            <a:off x="158750" y="3581400"/>
            <a:ext cx="3041650" cy="13716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rPr>
              <a:t>WHY - WHY ANALYSIS :-</a:t>
            </a:r>
            <a:r>
              <a:rPr lang="en-US" altLang="en-US" sz="1050" b="1" dirty="0">
                <a:solidFill>
                  <a:srgbClr val="0000FF"/>
                </a:solidFill>
                <a:latin typeface="Calibri" pitchFamily="34" charset="0"/>
              </a:rPr>
              <a:t> </a:t>
            </a:r>
          </a:p>
          <a:p>
            <a:pPr>
              <a:defRPr/>
            </a:pPr>
            <a:r>
              <a:rPr lang="en-US" altLang="en-US" sz="1050" b="1" dirty="0">
                <a:solidFill>
                  <a:srgbClr val="0000FF"/>
                </a:solidFill>
                <a:latin typeface="Calibri" pitchFamily="34" charset="0"/>
              </a:rPr>
              <a:t>Why1</a:t>
            </a:r>
            <a:r>
              <a:rPr lang="en-US" sz="1050" b="1" dirty="0">
                <a:solidFill>
                  <a:srgbClr val="0000CC"/>
                </a:solidFill>
                <a:latin typeface="Calibri" pitchFamily="34" charset="0"/>
              </a:rPr>
              <a:t> </a:t>
            </a:r>
            <a:r>
              <a:rPr lang="en-US" sz="1050" b="1" dirty="0">
                <a:solidFill>
                  <a:srgbClr val="0033CC"/>
                </a:solidFill>
                <a:latin typeface="Calibri" pitchFamily="34" charset="0"/>
              </a:rPr>
              <a:t>:- </a:t>
            </a:r>
            <a:r>
              <a:rPr lang="en-US" sz="1050" b="1" dirty="0">
                <a:latin typeface="Calibri" pitchFamily="34" charset="0"/>
              </a:rPr>
              <a:t>A202B Face </a:t>
            </a:r>
            <a:r>
              <a:rPr lang="en-US" sz="1050" b="1" dirty="0" smtClean="0">
                <a:latin typeface="Calibri" pitchFamily="34" charset="0"/>
              </a:rPr>
              <a:t>Damage</a:t>
            </a:r>
            <a:r>
              <a:rPr lang="en-US" sz="1050" dirty="0" smtClean="0">
                <a:latin typeface="Calibri" pitchFamily="34" charset="0"/>
              </a:rPr>
              <a:t>.</a:t>
            </a:r>
            <a:endParaRPr lang="en-US" altLang="en-US" sz="1050" dirty="0">
              <a:latin typeface="Calibri" pitchFamily="34" charset="0"/>
            </a:endParaRPr>
          </a:p>
          <a:p>
            <a:pPr>
              <a:defRPr/>
            </a:pPr>
            <a:endParaRPr lang="en-US" altLang="en-US" sz="1050" b="1" dirty="0">
              <a:solidFill>
                <a:srgbClr val="0000FF"/>
              </a:solidFill>
              <a:latin typeface="Calibri" pitchFamily="34" charset="0"/>
            </a:endParaRPr>
          </a:p>
          <a:p>
            <a:pPr>
              <a:defRPr/>
            </a:pPr>
            <a:r>
              <a:rPr lang="en-US" altLang="en-US" sz="1050" b="1" dirty="0">
                <a:solidFill>
                  <a:srgbClr val="0000FF"/>
                </a:solidFill>
                <a:latin typeface="Calibri" pitchFamily="34" charset="0"/>
              </a:rPr>
              <a:t>Why2</a:t>
            </a:r>
            <a:r>
              <a:rPr lang="en-US" sz="1050" b="1" dirty="0">
                <a:solidFill>
                  <a:srgbClr val="0000CC"/>
                </a:solidFill>
                <a:latin typeface="Calibri" pitchFamily="34" charset="0"/>
              </a:rPr>
              <a:t> </a:t>
            </a:r>
            <a:r>
              <a:rPr lang="en-US" sz="1050" b="1" dirty="0">
                <a:solidFill>
                  <a:srgbClr val="0033CC"/>
                </a:solidFill>
                <a:latin typeface="Calibri" pitchFamily="34" charset="0"/>
              </a:rPr>
              <a:t>:- </a:t>
            </a:r>
            <a:r>
              <a:rPr lang="en-US" sz="1050" b="1" dirty="0" smtClean="0">
                <a:latin typeface="Calibri" pitchFamily="34" charset="0"/>
              </a:rPr>
              <a:t>Face Damage During Clamping.</a:t>
            </a:r>
            <a:r>
              <a:rPr lang="en-US" altLang="en-US" sz="1050" b="1" dirty="0" smtClean="0">
                <a:latin typeface="Calibri" pitchFamily="34" charset="0"/>
              </a:rPr>
              <a:t> </a:t>
            </a:r>
            <a:endParaRPr lang="en-US" altLang="en-US" sz="1050" b="1" dirty="0">
              <a:latin typeface="Calibri" pitchFamily="34" charset="0"/>
            </a:endParaRPr>
          </a:p>
          <a:p>
            <a:pPr>
              <a:defRPr/>
            </a:pPr>
            <a:endParaRPr lang="en-US" sz="1050" b="1" dirty="0">
              <a:solidFill>
                <a:srgbClr val="0000FF"/>
              </a:solidFill>
              <a:latin typeface="Calibri" pitchFamily="34" charset="0"/>
            </a:endParaRPr>
          </a:p>
          <a:p>
            <a:pPr>
              <a:defRPr/>
            </a:pPr>
            <a:r>
              <a:rPr lang="en-US" sz="1050" b="1" dirty="0">
                <a:solidFill>
                  <a:srgbClr val="0000FF"/>
                </a:solidFill>
                <a:latin typeface="Calibri" pitchFamily="34" charset="0"/>
              </a:rPr>
              <a:t>Why3 :-  </a:t>
            </a:r>
            <a:r>
              <a:rPr lang="en-US" sz="1050" b="1" dirty="0" smtClean="0">
                <a:latin typeface="Calibri" pitchFamily="34" charset="0"/>
              </a:rPr>
              <a:t>Metal Button Used for Clam</a:t>
            </a:r>
            <a:r>
              <a:rPr lang="en-US" sz="1050" dirty="0" smtClean="0">
                <a:latin typeface="Calibri" pitchFamily="34" charset="0"/>
              </a:rPr>
              <a:t>.</a:t>
            </a:r>
          </a:p>
          <a:p>
            <a:pPr>
              <a:defRPr/>
            </a:pPr>
            <a:r>
              <a:rPr lang="en-US" altLang="en-US" sz="1050" dirty="0" smtClean="0">
                <a:latin typeface="Calibri" pitchFamily="34" charset="0"/>
              </a:rPr>
              <a:t> </a:t>
            </a:r>
          </a:p>
          <a:p>
            <a:pPr>
              <a:defRPr/>
            </a:pPr>
            <a:r>
              <a:rPr lang="en-US" sz="1050" b="1" dirty="0" smtClean="0">
                <a:solidFill>
                  <a:srgbClr val="0000FF"/>
                </a:solidFill>
                <a:latin typeface="Calibri" pitchFamily="34" charset="0"/>
              </a:rPr>
              <a:t>Why4 </a:t>
            </a:r>
            <a:r>
              <a:rPr lang="en-US" sz="1050" b="1" dirty="0">
                <a:solidFill>
                  <a:srgbClr val="0000FF"/>
                </a:solidFill>
                <a:latin typeface="Calibri" pitchFamily="34" charset="0"/>
              </a:rPr>
              <a:t>:-  </a:t>
            </a:r>
            <a:r>
              <a:rPr lang="en-US" sz="1050" b="1" dirty="0" smtClean="0">
                <a:latin typeface="Calibri" pitchFamily="34" charset="0"/>
              </a:rPr>
              <a:t>Fixture Basic Design in Metal Clamp</a:t>
            </a:r>
            <a:r>
              <a:rPr lang="en-US" sz="1050" dirty="0" smtClean="0">
                <a:latin typeface="Calibri" pitchFamily="34" charset="0"/>
              </a:rPr>
              <a:t>.</a:t>
            </a:r>
            <a:r>
              <a:rPr lang="en-US" altLang="en-US" sz="1050" dirty="0" smtClean="0">
                <a:latin typeface="Calibri" pitchFamily="34" charset="0"/>
              </a:rPr>
              <a:t> </a:t>
            </a:r>
            <a:endParaRPr lang="en-US" sz="1050" dirty="0">
              <a:latin typeface="Calibri" pitchFamily="34" charset="0"/>
            </a:endParaRPr>
          </a:p>
          <a:p>
            <a:pPr>
              <a:defRPr/>
            </a:pPr>
            <a:endParaRPr lang="en-US" sz="1050" dirty="0">
              <a:latin typeface="Calibri" pitchFamily="34" charset="0"/>
            </a:endParaRPr>
          </a:p>
        </p:txBody>
      </p:sp>
      <p:sp>
        <p:nvSpPr>
          <p:cNvPr id="6205" name="Rectangle 63"/>
          <p:cNvSpPr>
            <a:spLocks noChangeArrowheads="1"/>
          </p:cNvSpPr>
          <p:nvPr/>
        </p:nvSpPr>
        <p:spPr bwMode="auto">
          <a:xfrm>
            <a:off x="3205163" y="3657600"/>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endParaRPr lang="en-US" altLang="en-US" sz="1050" b="1" dirty="0">
              <a:latin typeface="Calibri" pitchFamily="34" charset="0"/>
              <a:cs typeface="Calibri" pitchFamily="34" charset="0"/>
            </a:endParaRPr>
          </a:p>
          <a:p>
            <a:pPr>
              <a:defRPr/>
            </a:pPr>
            <a:endParaRPr lang="en-US" altLang="en-US" sz="1050" b="1" dirty="0">
              <a:latin typeface="Calibri" pitchFamily="34" charset="0"/>
              <a:cs typeface="Calibri" pitchFamily="34" charset="0"/>
            </a:endParaRPr>
          </a:p>
          <a:p>
            <a:pPr>
              <a:defRPr/>
            </a:pPr>
            <a:r>
              <a:rPr lang="en-US" altLang="en-US" sz="1050" b="1" dirty="0">
                <a:latin typeface="Calibri" pitchFamily="34" charset="0"/>
                <a:cs typeface="Calibri" pitchFamily="34" charset="0"/>
              </a:rPr>
              <a:t>1) Rejection  Eliminate.</a:t>
            </a:r>
          </a:p>
        </p:txBody>
      </p:sp>
      <p:sp>
        <p:nvSpPr>
          <p:cNvPr id="2107" name="Rectangle 66"/>
          <p:cNvSpPr>
            <a:spLocks noChangeArrowheads="1"/>
          </p:cNvSpPr>
          <p:nvPr/>
        </p:nvSpPr>
        <p:spPr bwMode="auto">
          <a:xfrm>
            <a:off x="6478588" y="5637213"/>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1000" b="1">
                <a:solidFill>
                  <a:srgbClr val="0000CC"/>
                </a:solidFill>
                <a:latin typeface="Calibri" pitchFamily="34" charset="0"/>
              </a:rPr>
              <a:t>SCOPE &amp; PLAN FOR HORIZONTAL DEPLOYMENT</a:t>
            </a:r>
          </a:p>
        </p:txBody>
      </p:sp>
      <p:sp>
        <p:nvSpPr>
          <p:cNvPr id="2108" name="Rectangle 72"/>
          <p:cNvSpPr>
            <a:spLocks noChangeArrowheads="1"/>
          </p:cNvSpPr>
          <p:nvPr/>
        </p:nvSpPr>
        <p:spPr bwMode="auto">
          <a:xfrm>
            <a:off x="6478588" y="5865813"/>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SR.</a:t>
            </a:r>
          </a:p>
          <a:p>
            <a:pPr algn="ctr"/>
            <a:r>
              <a:rPr lang="en-US" altLang="en-US" sz="900" b="1">
                <a:solidFill>
                  <a:srgbClr val="000000"/>
                </a:solidFill>
                <a:latin typeface="Calibri" pitchFamily="34" charset="0"/>
              </a:rPr>
              <a:t>NO.</a:t>
            </a:r>
          </a:p>
        </p:txBody>
      </p:sp>
      <p:sp>
        <p:nvSpPr>
          <p:cNvPr id="2109" name="Rectangle 73"/>
          <p:cNvSpPr>
            <a:spLocks noChangeArrowheads="1"/>
          </p:cNvSpPr>
          <p:nvPr/>
        </p:nvSpPr>
        <p:spPr bwMode="auto">
          <a:xfrm>
            <a:off x="6707188"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CELL</a:t>
            </a:r>
          </a:p>
        </p:txBody>
      </p:sp>
      <p:sp>
        <p:nvSpPr>
          <p:cNvPr id="2110" name="Rectangle 74"/>
          <p:cNvSpPr>
            <a:spLocks noChangeArrowheads="1"/>
          </p:cNvSpPr>
          <p:nvPr/>
        </p:nvSpPr>
        <p:spPr bwMode="auto">
          <a:xfrm>
            <a:off x="7164388" y="5865813"/>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TARGET</a:t>
            </a:r>
          </a:p>
        </p:txBody>
      </p:sp>
      <p:sp>
        <p:nvSpPr>
          <p:cNvPr id="2111" name="Rectangle 75"/>
          <p:cNvSpPr>
            <a:spLocks noChangeArrowheads="1"/>
          </p:cNvSpPr>
          <p:nvPr/>
        </p:nvSpPr>
        <p:spPr bwMode="auto">
          <a:xfrm>
            <a:off x="7697788" y="5865813"/>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RESPONSIBILITY</a:t>
            </a:r>
          </a:p>
        </p:txBody>
      </p:sp>
      <p:sp>
        <p:nvSpPr>
          <p:cNvPr id="2112" name="Rectangle 76"/>
          <p:cNvSpPr>
            <a:spLocks noChangeArrowheads="1"/>
          </p:cNvSpPr>
          <p:nvPr/>
        </p:nvSpPr>
        <p:spPr bwMode="auto">
          <a:xfrm>
            <a:off x="8534400"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094413"/>
            <a:ext cx="6096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7056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1" name="Rectangle 78"/>
          <p:cNvSpPr>
            <a:spLocks noChangeArrowheads="1"/>
          </p:cNvSpPr>
          <p:nvPr/>
        </p:nvSpPr>
        <p:spPr bwMode="auto">
          <a:xfrm>
            <a:off x="6705600" y="6094413"/>
            <a:ext cx="4572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094413"/>
            <a:ext cx="228600"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a:spcBef>
                <a:spcPct val="20000"/>
              </a:spcBef>
              <a:defRPr/>
            </a:pPr>
            <a:r>
              <a:rPr lang="en-US" sz="1050" b="1" dirty="0">
                <a:solidFill>
                  <a:srgbClr val="0000CC"/>
                </a:solidFill>
                <a:latin typeface="Calibri"/>
              </a:rPr>
              <a:t>WHAT TO DO:- </a:t>
            </a:r>
            <a:r>
              <a:rPr lang="en-US" sz="1050" dirty="0">
                <a:latin typeface="Calibri" pitchFamily="34" charset="0"/>
              </a:rPr>
              <a:t>Use nylon pad for End of Face metal clamp </a:t>
            </a:r>
            <a:endParaRPr lang="en-US" sz="1050" b="1" dirty="0">
              <a:solidFill>
                <a:srgbClr val="0000CC"/>
              </a:solidFill>
              <a:latin typeface="Calibri"/>
            </a:endParaRPr>
          </a:p>
          <a:p>
            <a:pPr>
              <a:spcBef>
                <a:spcPct val="20000"/>
              </a:spcBef>
              <a:defRPr/>
            </a:pPr>
            <a:r>
              <a:rPr lang="en-US" sz="1050" b="1" dirty="0">
                <a:solidFill>
                  <a:srgbClr val="0000CC"/>
                </a:solidFill>
                <a:latin typeface="Calibri"/>
              </a:rPr>
              <a:t>HOW TO </a:t>
            </a:r>
            <a:r>
              <a:rPr lang="en-US" sz="1050" b="1" dirty="0" smtClean="0">
                <a:solidFill>
                  <a:srgbClr val="0000CC"/>
                </a:solidFill>
                <a:latin typeface="Calibri"/>
              </a:rPr>
              <a:t>DO :- </a:t>
            </a:r>
            <a:r>
              <a:rPr lang="en-US" sz="1050" b="1" dirty="0" smtClean="0">
                <a:latin typeface="Calibri"/>
              </a:rPr>
              <a:t>Daily Monitoring</a:t>
            </a:r>
            <a:endParaRPr lang="en-US" sz="1050" dirty="0"/>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smtClean="0">
                <a:solidFill>
                  <a:srgbClr val="000000"/>
                </a:solidFill>
                <a:latin typeface="Calibri" pitchFamily="34" charset="0"/>
                <a:cs typeface="Calibri" pitchFamily="34" charset="0"/>
              </a:rPr>
              <a:t>P15</a:t>
            </a:r>
          </a:p>
        </p:txBody>
      </p:sp>
      <p:sp>
        <p:nvSpPr>
          <p:cNvPr id="6228" name="Rounded Rectangle 95"/>
          <p:cNvSpPr>
            <a:spLocks noChangeArrowheads="1"/>
          </p:cNvSpPr>
          <p:nvPr/>
        </p:nvSpPr>
        <p:spPr bwMode="auto">
          <a:xfrm>
            <a:off x="5562600" y="3376613"/>
            <a:ext cx="8382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106" name="Rectangle 82"/>
          <p:cNvSpPr>
            <a:spLocks noChangeArrowheads="1"/>
          </p:cNvSpPr>
          <p:nvPr/>
        </p:nvSpPr>
        <p:spPr bwMode="auto">
          <a:xfrm>
            <a:off x="168275" y="4953000"/>
            <a:ext cx="3048000" cy="609600"/>
          </a:xfrm>
          <a:prstGeom prst="rect">
            <a:avLst/>
          </a:prstGeom>
          <a:noFill/>
          <a:ln w="9525">
            <a:noFill/>
            <a:miter lim="800000"/>
            <a:headEnd/>
            <a:tailEnd/>
          </a:ln>
        </p:spPr>
        <p:txBody>
          <a:bodyPr/>
          <a:lstStyle/>
          <a:p>
            <a:pPr>
              <a:defRPr/>
            </a:pPr>
            <a:r>
              <a:rPr lang="en-US" sz="1050" b="1" dirty="0">
                <a:solidFill>
                  <a:srgbClr val="0000FF"/>
                </a:solidFill>
                <a:latin typeface="Calibri" pitchFamily="34" charset="0"/>
              </a:rPr>
              <a:t>ROOT CAUSE :- </a:t>
            </a:r>
            <a:r>
              <a:rPr lang="en-US" sz="1050" dirty="0">
                <a:latin typeface="Calibri" pitchFamily="34" charset="0"/>
              </a:rPr>
              <a:t>.</a:t>
            </a:r>
          </a:p>
          <a:p>
            <a:pPr>
              <a:defRPr/>
            </a:pPr>
            <a:r>
              <a:rPr lang="en-US" altLang="en-US" sz="1050" dirty="0">
                <a:latin typeface="Calibri" pitchFamily="34" charset="0"/>
              </a:rPr>
              <a:t>Metal clamp used</a:t>
            </a:r>
          </a:p>
          <a:p>
            <a:pPr>
              <a:defRPr/>
            </a:pPr>
            <a:endParaRPr lang="en-US" altLang="en-US" sz="1050" dirty="0">
              <a:latin typeface="Calibri" pitchFamily="34" charset="0"/>
            </a:endParaRPr>
          </a:p>
          <a:p>
            <a:pPr>
              <a:defRPr/>
            </a:pPr>
            <a:endParaRPr lang="en-US" altLang="en-US" sz="1050" dirty="0">
              <a:latin typeface="Calibri" pitchFamily="34" charset="0"/>
            </a:endParaRPr>
          </a:p>
          <a:p>
            <a:pPr>
              <a:defRPr/>
            </a:pPr>
            <a:endParaRPr lang="en-US" altLang="en-US" sz="1050" dirty="0">
              <a:latin typeface="Calibri" pitchFamily="34" charset="0"/>
            </a:endParaRPr>
          </a:p>
        </p:txBody>
      </p:sp>
      <p:sp>
        <p:nvSpPr>
          <p:cNvPr id="2125" name="Oval 3"/>
          <p:cNvSpPr>
            <a:spLocks noChangeArrowheads="1"/>
          </p:cNvSpPr>
          <p:nvPr/>
        </p:nvSpPr>
        <p:spPr bwMode="auto">
          <a:xfrm>
            <a:off x="882650" y="1905000"/>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98" name="Rectangle 79"/>
          <p:cNvSpPr>
            <a:spLocks noChangeArrowheads="1"/>
          </p:cNvSpPr>
          <p:nvPr/>
        </p:nvSpPr>
        <p:spPr bwMode="auto">
          <a:xfrm>
            <a:off x="6478588" y="6096000"/>
            <a:ext cx="227012"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096000"/>
            <a:ext cx="228600" cy="3810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1</a:t>
            </a:r>
          </a:p>
        </p:txBody>
      </p:sp>
      <p:sp>
        <p:nvSpPr>
          <p:cNvPr id="103" name="Rectangle 73"/>
          <p:cNvSpPr>
            <a:spLocks noChangeArrowheads="1"/>
          </p:cNvSpPr>
          <p:nvPr/>
        </p:nvSpPr>
        <p:spPr bwMode="auto">
          <a:xfrm>
            <a:off x="8534400" y="6096000"/>
            <a:ext cx="457200" cy="379413"/>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096000"/>
            <a:ext cx="457200"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2130" name="Oval 2"/>
          <p:cNvSpPr>
            <a:spLocks noChangeArrowheads="1"/>
          </p:cNvSpPr>
          <p:nvPr/>
        </p:nvSpPr>
        <p:spPr bwMode="auto">
          <a:xfrm>
            <a:off x="609600" y="2112963"/>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2131" name="Oval 5"/>
          <p:cNvSpPr>
            <a:spLocks noChangeArrowheads="1"/>
          </p:cNvSpPr>
          <p:nvPr/>
        </p:nvSpPr>
        <p:spPr bwMode="auto">
          <a:xfrm>
            <a:off x="3733800" y="2276475"/>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115" name="Rectangle 47"/>
          <p:cNvSpPr>
            <a:spLocks noChangeArrowheads="1"/>
          </p:cNvSpPr>
          <p:nvPr/>
        </p:nvSpPr>
        <p:spPr bwMode="auto">
          <a:xfrm>
            <a:off x="6478588" y="17526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cxnSp>
        <p:nvCxnSpPr>
          <p:cNvPr id="2133" name="Straight Connector 7"/>
          <p:cNvCxnSpPr>
            <a:cxnSpLocks noChangeShapeType="1"/>
          </p:cNvCxnSpPr>
          <p:nvPr/>
        </p:nvCxnSpPr>
        <p:spPr bwMode="auto">
          <a:xfrm>
            <a:off x="995363" y="1979613"/>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134" name="Straight Connector 12"/>
          <p:cNvCxnSpPr>
            <a:cxnSpLocks noChangeShapeType="1"/>
          </p:cNvCxnSpPr>
          <p:nvPr/>
        </p:nvCxnSpPr>
        <p:spPr bwMode="auto">
          <a:xfrm>
            <a:off x="3429000" y="2590800"/>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135" name="Rounded Rectangle 15"/>
          <p:cNvSpPr>
            <a:spLocks noChangeArrowheads="1"/>
          </p:cNvSpPr>
          <p:nvPr/>
        </p:nvSpPr>
        <p:spPr bwMode="auto">
          <a:xfrm>
            <a:off x="3505200" y="2738438"/>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cxnSp>
        <p:nvCxnSpPr>
          <p:cNvPr id="2136" name="Straight Arrow Connector 17"/>
          <p:cNvCxnSpPr>
            <a:cxnSpLocks noChangeShapeType="1"/>
          </p:cNvCxnSpPr>
          <p:nvPr/>
        </p:nvCxnSpPr>
        <p:spPr bwMode="auto">
          <a:xfrm>
            <a:off x="3490913" y="2590800"/>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137" name="Straight Connector 30"/>
          <p:cNvCxnSpPr>
            <a:cxnSpLocks noChangeShapeType="1"/>
            <a:endCxn id="2135" idx="2"/>
          </p:cNvCxnSpPr>
          <p:nvPr/>
        </p:nvCxnSpPr>
        <p:spPr bwMode="auto">
          <a:xfrm>
            <a:off x="3505200" y="2590800"/>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106" name="Rectangle 73"/>
          <p:cNvSpPr>
            <a:spLocks noChangeArrowheads="1"/>
          </p:cNvSpPr>
          <p:nvPr/>
        </p:nvSpPr>
        <p:spPr bwMode="auto">
          <a:xfrm>
            <a:off x="6707188" y="6094413"/>
            <a:ext cx="457200"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107" name="Rectangle 73"/>
          <p:cNvSpPr>
            <a:spLocks noChangeArrowheads="1"/>
          </p:cNvSpPr>
          <p:nvPr/>
        </p:nvSpPr>
        <p:spPr bwMode="auto">
          <a:xfrm>
            <a:off x="7172325" y="6094413"/>
            <a:ext cx="525463"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108" name="Rectangle 73"/>
          <p:cNvSpPr>
            <a:spLocks noChangeArrowheads="1"/>
          </p:cNvSpPr>
          <p:nvPr/>
        </p:nvSpPr>
        <p:spPr bwMode="auto">
          <a:xfrm>
            <a:off x="7697788" y="6099175"/>
            <a:ext cx="836612"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2143" name="Rectangle 48"/>
          <p:cNvSpPr>
            <a:spLocks noChangeArrowheads="1"/>
          </p:cNvSpPr>
          <p:nvPr/>
        </p:nvSpPr>
        <p:spPr bwMode="auto">
          <a:xfrm>
            <a:off x="7773988" y="1295400"/>
            <a:ext cx="1217612"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900">
                <a:solidFill>
                  <a:srgbClr val="000000"/>
                </a:solidFill>
                <a:latin typeface="Calibri" pitchFamily="34" charset="0"/>
                <a:cs typeface="Calibri" pitchFamily="34" charset="0"/>
              </a:rPr>
              <a:t>0</a:t>
            </a:r>
          </a:p>
        </p:txBody>
      </p:sp>
      <p:sp>
        <p:nvSpPr>
          <p:cNvPr id="96" name="Rectangle 55"/>
          <p:cNvSpPr>
            <a:spLocks noChangeArrowheads="1"/>
          </p:cNvSpPr>
          <p:nvPr/>
        </p:nvSpPr>
        <p:spPr bwMode="auto">
          <a:xfrm>
            <a:off x="6478588" y="2514600"/>
            <a:ext cx="2513012" cy="223838"/>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p>
        </p:txBody>
      </p:sp>
      <p:graphicFrame>
        <p:nvGraphicFramePr>
          <p:cNvPr id="99" name="Chart 98"/>
          <p:cNvGraphicFramePr>
            <a:graphicFrameLocks/>
          </p:cNvGraphicFramePr>
          <p:nvPr>
            <p:extLst>
              <p:ext uri="{D42A27DB-BD31-4B8C-83A1-F6EECF244321}">
                <p14:modId xmlns:p14="http://schemas.microsoft.com/office/powerpoint/2010/main" val="198298416"/>
              </p:ext>
            </p:extLst>
          </p:nvPr>
        </p:nvGraphicFramePr>
        <p:xfrm>
          <a:off x="3278980" y="4517230"/>
          <a:ext cx="3121819" cy="1883569"/>
        </p:xfrm>
        <a:graphic>
          <a:graphicData uri="http://schemas.openxmlformats.org/drawingml/2006/chart">
            <c:chart xmlns:c="http://schemas.openxmlformats.org/drawingml/2006/chart" xmlns:r="http://schemas.openxmlformats.org/officeDocument/2006/relationships" r:id="rId4"/>
          </a:graphicData>
        </a:graphic>
      </p:graphicFrame>
      <p:pic>
        <p:nvPicPr>
          <p:cNvPr id="97" name="Picture 9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34" y="1997622"/>
            <a:ext cx="2843466" cy="1491157"/>
          </a:xfrm>
          <a:prstGeom prst="rect">
            <a:avLst/>
          </a:prstGeom>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54134" y="1577379"/>
            <a:ext cx="2881565" cy="1720454"/>
          </a:xfrm>
          <a:prstGeom prst="rect">
            <a:avLst/>
          </a:prstGeom>
        </p:spPr>
      </p:pic>
    </p:spTree>
    <p:extLst>
      <p:ext uri="{BB962C8B-B14F-4D97-AF65-F5344CB8AC3E}">
        <p14:creationId xmlns:p14="http://schemas.microsoft.com/office/powerpoint/2010/main" val="321146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descr="C:\Documents and Settings\Administrator\Desktop\new collection\thank-yo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86800" cy="536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1" name="Rectangle 3"/>
          <p:cNvSpPr>
            <a:spLocks noChangeArrowheads="1"/>
          </p:cNvSpPr>
          <p:nvPr/>
        </p:nvSpPr>
        <p:spPr bwMode="auto">
          <a:xfrm>
            <a:off x="2819400" y="363538"/>
            <a:ext cx="29797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defRPr/>
            </a:pPr>
            <a:r>
              <a:rPr lang="en-US" b="1" dirty="0" smtClean="0">
                <a:solidFill>
                  <a:schemeClr val="tx1">
                    <a:lumMod val="50000"/>
                    <a:lumOff val="50000"/>
                  </a:schemeClr>
                </a:solidFill>
                <a:latin typeface="Calibri" pitchFamily="34" charset="0"/>
              </a:rPr>
              <a:t>ACKNOWLEDGEMENT</a:t>
            </a:r>
            <a:endParaRPr lang="en-US" b="1" dirty="0">
              <a:solidFill>
                <a:schemeClr val="tx1">
                  <a:lumMod val="50000"/>
                  <a:lumOff val="50000"/>
                </a:schemeClr>
              </a:solidFill>
              <a:latin typeface="Calibri" pitchFamily="34" charset="0"/>
            </a:endParaRPr>
          </a:p>
        </p:txBody>
      </p:sp>
      <p:sp>
        <p:nvSpPr>
          <p:cNvPr id="41988" name="Text Box 285"/>
          <p:cNvSpPr txBox="1">
            <a:spLocks noChangeArrowheads="1"/>
          </p:cNvSpPr>
          <p:nvPr/>
        </p:nvSpPr>
        <p:spPr bwMode="auto">
          <a:xfrm>
            <a:off x="1276350" y="1085850"/>
            <a:ext cx="7086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4000" b="1" dirty="0">
                <a:solidFill>
                  <a:schemeClr val="accent2"/>
                </a:solidFill>
                <a:latin typeface="Monotype Corsiva" pitchFamily="66" charset="0"/>
              </a:rPr>
              <a:t>Your Question’s and Suggestion's             are m</a:t>
            </a:r>
            <a:r>
              <a:rPr lang="en-US" sz="4000" b="1" dirty="0" smtClean="0">
                <a:solidFill>
                  <a:schemeClr val="accent2"/>
                </a:solidFill>
                <a:latin typeface="Monotype Corsiva" pitchFamily="66" charset="0"/>
              </a:rPr>
              <a:t>ost </a:t>
            </a:r>
            <a:r>
              <a:rPr lang="en-US" sz="4000" b="1" dirty="0">
                <a:solidFill>
                  <a:schemeClr val="accent2"/>
                </a:solidFill>
                <a:latin typeface="Monotype Corsiva" pitchFamily="66" charset="0"/>
              </a:rPr>
              <a:t>Welcome </a:t>
            </a:r>
          </a:p>
        </p:txBody>
      </p:sp>
    </p:spTree>
    <p:extLst>
      <p:ext uri="{BB962C8B-B14F-4D97-AF65-F5344CB8AC3E}">
        <p14:creationId xmlns:p14="http://schemas.microsoft.com/office/powerpoint/2010/main" val="3783564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262</Words>
  <Application>Microsoft Office PowerPoint</Application>
  <PresentationFormat>On-screen Show (4:3)</PresentationFormat>
  <Paragraphs>88</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Monotype Corsiva</vt:lpstr>
      <vt:lpstr>Times New Roman</vt:lpstr>
      <vt:lpstr>Wingdings</vt:lpstr>
      <vt:lpstr>Wingdings 3</vt:lpstr>
      <vt:lpstr>B2B Template (Arial)</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Shrikant Kulkarni</cp:lastModifiedBy>
  <cp:revision>189</cp:revision>
  <cp:lastPrinted>2016-10-09T08:06:13Z</cp:lastPrinted>
  <dcterms:created xsi:type="dcterms:W3CDTF">2006-08-16T00:00:00Z</dcterms:created>
  <dcterms:modified xsi:type="dcterms:W3CDTF">2017-06-17T11:15:37Z</dcterms:modified>
</cp:coreProperties>
</file>